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58" r:id="rId5"/>
    <p:sldId id="266" r:id="rId6"/>
    <p:sldId id="272" r:id="rId7"/>
    <p:sldId id="259" r:id="rId8"/>
    <p:sldId id="268" r:id="rId9"/>
    <p:sldId id="262" r:id="rId10"/>
    <p:sldId id="270" r:id="rId11"/>
    <p:sldId id="269" r:id="rId12"/>
    <p:sldId id="271" r:id="rId13"/>
    <p:sldId id="261" r:id="rId14"/>
    <p:sldId id="287" r:id="rId15"/>
    <p:sldId id="288" r:id="rId16"/>
    <p:sldId id="264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4" r:id="rId25"/>
    <p:sldId id="285" r:id="rId26"/>
    <p:sldId id="286" r:id="rId27"/>
    <p:sldId id="280" r:id="rId28"/>
    <p:sldId id="281" r:id="rId29"/>
    <p:sldId id="282" r:id="rId30"/>
    <p:sldId id="283" r:id="rId31"/>
    <p:sldId id="263" r:id="rId3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DF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441" autoAdjust="0"/>
    <p:restoredTop sz="94660"/>
  </p:normalViewPr>
  <p:slideViewPr>
    <p:cSldViewPr>
      <p:cViewPr varScale="1">
        <p:scale>
          <a:sx n="74" d="100"/>
          <a:sy n="74" d="100"/>
        </p:scale>
        <p:origin x="-190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2119-D04E-4402-9C16-530E27864958}" type="datetimeFigureOut">
              <a:rPr lang="es-ES" smtClean="0"/>
              <a:t>28/03/2014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F1EF-7F42-4F39-B9FC-43161D88E05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69059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2119-D04E-4402-9C16-530E27864958}" type="datetimeFigureOut">
              <a:rPr lang="es-ES" smtClean="0"/>
              <a:t>28/03/2014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F1EF-7F42-4F39-B9FC-43161D88E05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34439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2119-D04E-4402-9C16-530E27864958}" type="datetimeFigureOut">
              <a:rPr lang="es-ES" smtClean="0"/>
              <a:t>28/03/2014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F1EF-7F42-4F39-B9FC-43161D88E05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48826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2119-D04E-4402-9C16-530E27864958}" type="datetimeFigureOut">
              <a:rPr lang="es-ES" smtClean="0"/>
              <a:t>28/03/2014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F1EF-7F42-4F39-B9FC-43161D88E05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14013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2119-D04E-4402-9C16-530E27864958}" type="datetimeFigureOut">
              <a:rPr lang="es-ES" smtClean="0"/>
              <a:t>28/03/2014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F1EF-7F42-4F39-B9FC-43161D88E05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6488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2119-D04E-4402-9C16-530E27864958}" type="datetimeFigureOut">
              <a:rPr lang="es-ES" smtClean="0"/>
              <a:t>28/03/2014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F1EF-7F42-4F39-B9FC-43161D88E05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5131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2119-D04E-4402-9C16-530E27864958}" type="datetimeFigureOut">
              <a:rPr lang="es-ES" smtClean="0"/>
              <a:t>28/03/2014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F1EF-7F42-4F39-B9FC-43161D88E05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73260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2119-D04E-4402-9C16-530E27864958}" type="datetimeFigureOut">
              <a:rPr lang="es-ES" smtClean="0"/>
              <a:t>28/03/2014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F1EF-7F42-4F39-B9FC-43161D88E05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28384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2119-D04E-4402-9C16-530E27864958}" type="datetimeFigureOut">
              <a:rPr lang="es-ES" smtClean="0"/>
              <a:t>28/03/2014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F1EF-7F42-4F39-B9FC-43161D88E05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8304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2119-D04E-4402-9C16-530E27864958}" type="datetimeFigureOut">
              <a:rPr lang="es-ES" smtClean="0"/>
              <a:t>28/03/2014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F1EF-7F42-4F39-B9FC-43161D88E05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45351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2119-D04E-4402-9C16-530E27864958}" type="datetimeFigureOut">
              <a:rPr lang="es-ES" smtClean="0"/>
              <a:t>28/03/2014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F1EF-7F42-4F39-B9FC-43161D88E05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82219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E52119-D04E-4402-9C16-530E27864958}" type="datetimeFigureOut">
              <a:rPr lang="es-ES" smtClean="0"/>
              <a:t>28/03/2014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B5F1EF-7F42-4F39-B9FC-43161D88E05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9760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qF-3z7jG1CA" TargetMode="External"/><Relationship Id="rId2" Type="http://schemas.openxmlformats.org/officeDocument/2006/relationships/hyperlink" Target="http://www.youtube.com/watch?v=Lg4G9kQGzy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nC-jtRlBEvM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DF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27584" y="620688"/>
            <a:ext cx="7772400" cy="1470025"/>
          </a:xfrm>
        </p:spPr>
        <p:txBody>
          <a:bodyPr>
            <a:normAutofit/>
          </a:bodyPr>
          <a:lstStyle/>
          <a:p>
            <a:r>
              <a:rPr lang="es-ES" sz="8800" u="sng" dirty="0" smtClean="0">
                <a:latin typeface="Algerian" panose="04020705040A02060702" pitchFamily="82" charset="0"/>
              </a:rPr>
              <a:t>LOS MAYAS </a:t>
            </a:r>
            <a:r>
              <a:rPr lang="es-ES" sz="8800" u="sng" dirty="0" smtClean="0">
                <a:latin typeface="Algerian" panose="04020705040A02060702" pitchFamily="82" charset="0"/>
                <a:sym typeface="Wingdings" panose="05000000000000000000" pitchFamily="2" charset="2"/>
              </a:rPr>
              <a:t></a:t>
            </a:r>
            <a:endParaRPr lang="es-ES" sz="8800" u="sng" dirty="0">
              <a:latin typeface="Algerian" panose="04020705040A02060702" pitchFamily="82" charset="0"/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276872"/>
            <a:ext cx="6062216" cy="4034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5933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5514739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0144" cy="6858000"/>
          </a:xfrm>
        </p:spPr>
      </p:pic>
    </p:spTree>
    <p:extLst>
      <p:ext uri="{BB962C8B-B14F-4D97-AF65-F5344CB8AC3E}">
        <p14:creationId xmlns:p14="http://schemas.microsoft.com/office/powerpoint/2010/main" val="30800358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5314029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DF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endParaRPr lang="es-ES" b="1" dirty="0" smtClean="0"/>
          </a:p>
          <a:p>
            <a:endParaRPr lang="es-ES" dirty="0"/>
          </a:p>
          <a:p>
            <a:r>
              <a:rPr lang="es-ES" dirty="0" smtClean="0"/>
              <a:t>Tanto </a:t>
            </a:r>
            <a:r>
              <a:rPr lang="es-ES" b="1" dirty="0" smtClean="0"/>
              <a:t>en el</a:t>
            </a:r>
            <a:r>
              <a:rPr lang="es-ES" dirty="0" smtClean="0"/>
              <a:t> </a:t>
            </a:r>
            <a:r>
              <a:rPr lang="es-ES" b="1" dirty="0" smtClean="0"/>
              <a:t>aspecto científico como en el artístico, </a:t>
            </a:r>
            <a:r>
              <a:rPr lang="es-ES" dirty="0" smtClean="0"/>
              <a:t>los mayas de las tierras bajas elevaron a </a:t>
            </a:r>
            <a:r>
              <a:rPr lang="es-ES" b="1" dirty="0" smtClean="0"/>
              <a:t>altísimo nivel de perfección </a:t>
            </a:r>
            <a:r>
              <a:rPr lang="es-ES" dirty="0" smtClean="0"/>
              <a:t>estos elementos, algunos de ellos adquiridos cuando no pasaban de un estado incipiente de desarrollo,</a:t>
            </a:r>
            <a:r>
              <a:rPr lang="es-ES" b="1" dirty="0" smtClean="0"/>
              <a:t> la escritura por ejemplo.</a:t>
            </a:r>
            <a:r>
              <a:rPr lang="es-ES" dirty="0" smtClean="0"/>
              <a:t> </a:t>
            </a:r>
          </a:p>
          <a:p>
            <a:endParaRPr lang="es-ES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759010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DF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PIRÁMIDES </a:t>
            </a:r>
            <a:r>
              <a:rPr lang="es-ES" dirty="0" smtClean="0">
                <a:sym typeface="Wingdings" panose="05000000000000000000" pitchFamily="2" charset="2"/>
              </a:rPr>
              <a:t>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s-ES" dirty="0" smtClean="0"/>
              <a:t>Las pirámides mayas estaban dedicadas a los dioses y no servían de resistencia; una ciudad podía tener hasta 10 de ellas. Se construían con piedras Calcáreas, material abundante de la región, transportada sin necesidad de animales de carga.</a:t>
            </a:r>
          </a:p>
          <a:p>
            <a:r>
              <a:rPr lang="es-ES" dirty="0" smtClean="0"/>
              <a:t>En la cima de la pirámide estaban los templos, sitios muy oscuros que podían tener una o mas salas. </a:t>
            </a:r>
            <a:r>
              <a:rPr lang="es-ES" dirty="0" smtClean="0"/>
              <a:t>Ahí</a:t>
            </a:r>
            <a:r>
              <a:rPr lang="es-ES" dirty="0" smtClean="0"/>
              <a:t> </a:t>
            </a:r>
            <a:r>
              <a:rPr lang="es-ES" dirty="0" smtClean="0"/>
              <a:t>se realizaban rituales de heridas: los reyes se perforaban las orejas, la lengua hasta incluso el </a:t>
            </a:r>
            <a:r>
              <a:rPr lang="es-ES" dirty="0" smtClean="0"/>
              <a:t>pene </a:t>
            </a:r>
            <a:r>
              <a:rPr lang="es-ES" dirty="0" smtClean="0"/>
              <a:t>en </a:t>
            </a:r>
            <a:r>
              <a:rPr lang="es-ES" dirty="0" smtClean="0"/>
              <a:t>ofrecimiento </a:t>
            </a:r>
            <a:r>
              <a:rPr lang="es-ES" dirty="0" smtClean="0"/>
              <a:t>a los dioses, era un rito común cuando </a:t>
            </a:r>
            <a:r>
              <a:rPr lang="es-ES" dirty="0" smtClean="0"/>
              <a:t>él </a:t>
            </a:r>
            <a:r>
              <a:rPr lang="es-ES" dirty="0" smtClean="0"/>
              <a:t>tomaba posesión.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349012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DF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268760"/>
            <a:ext cx="6707818" cy="4075931"/>
          </a:xfrm>
        </p:spPr>
      </p:pic>
    </p:spTree>
    <p:extLst>
      <p:ext uri="{BB962C8B-B14F-4D97-AF65-F5344CB8AC3E}">
        <p14:creationId xmlns:p14="http://schemas.microsoft.com/office/powerpoint/2010/main" val="22531797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DF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5400" dirty="0" smtClean="0">
                <a:latin typeface="Algerian" panose="04020705040A02060702" pitchFamily="82" charset="0"/>
              </a:rPr>
              <a:t>LA ECONOMÍA </a:t>
            </a:r>
            <a:r>
              <a:rPr lang="es-ES" sz="5400" dirty="0" smtClean="0">
                <a:latin typeface="Algerian" panose="04020705040A02060702" pitchFamily="82" charset="0"/>
                <a:sym typeface="Wingdings" panose="05000000000000000000" pitchFamily="2" charset="2"/>
              </a:rPr>
              <a:t></a:t>
            </a:r>
            <a:endParaRPr lang="es-ES" sz="5400" dirty="0">
              <a:latin typeface="Algerian" panose="04020705040A02060702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La </a:t>
            </a:r>
            <a:r>
              <a:rPr lang="es-ES" dirty="0" smtClean="0"/>
              <a:t>economía</a:t>
            </a:r>
            <a:r>
              <a:rPr lang="es-ES" dirty="0"/>
              <a:t> </a:t>
            </a:r>
            <a:r>
              <a:rPr lang="es-ES" dirty="0" smtClean="0"/>
              <a:t>era muy simple</a:t>
            </a:r>
            <a:r>
              <a:rPr lang="es-ES" dirty="0"/>
              <a:t>, ya que la </a:t>
            </a:r>
            <a:r>
              <a:rPr lang="es-ES" dirty="0" smtClean="0"/>
              <a:t>producción dependía </a:t>
            </a:r>
            <a:r>
              <a:rPr lang="es-ES" dirty="0"/>
              <a:t>de los requerimientos familiares, pero poco a poco se </a:t>
            </a:r>
            <a:r>
              <a:rPr lang="es-ES" dirty="0" smtClean="0"/>
              <a:t>generó </a:t>
            </a:r>
            <a:r>
              <a:rPr lang="es-ES" dirty="0"/>
              <a:t>una división del trabajo, que </a:t>
            </a:r>
            <a:r>
              <a:rPr lang="es-ES" dirty="0" smtClean="0"/>
              <a:t>dio </a:t>
            </a:r>
            <a:r>
              <a:rPr lang="es-ES" dirty="0"/>
              <a:t>origen a la diferenciación de clases </a:t>
            </a:r>
            <a:r>
              <a:rPr lang="es-ES" dirty="0" smtClean="0"/>
              <a:t>sociales. Sus </a:t>
            </a:r>
            <a:r>
              <a:rPr lang="es-ES" b="1" dirty="0" smtClean="0"/>
              <a:t>beneficios</a:t>
            </a:r>
            <a:r>
              <a:rPr lang="es-ES" dirty="0" smtClean="0"/>
              <a:t> </a:t>
            </a:r>
            <a:r>
              <a:rPr lang="es-ES" b="1" dirty="0" smtClean="0"/>
              <a:t>eran por la agricultura.</a:t>
            </a:r>
            <a:r>
              <a:rPr lang="es-ES" dirty="0"/>
              <a:t/>
            </a:r>
            <a:br>
              <a:rPr lang="es-ES" dirty="0"/>
            </a:br>
            <a:r>
              <a:rPr lang="es-ES" dirty="0"/>
              <a:t/>
            </a:r>
            <a:br>
              <a:rPr lang="es-ES" dirty="0"/>
            </a:b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593985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DF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2320"/>
          </a:xfrm>
        </p:spPr>
      </p:pic>
    </p:spTree>
    <p:extLst>
      <p:ext uri="{BB962C8B-B14F-4D97-AF65-F5344CB8AC3E}">
        <p14:creationId xmlns:p14="http://schemas.microsoft.com/office/powerpoint/2010/main" val="14201960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DF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6600" dirty="0" smtClean="0">
                <a:latin typeface="Algerian" panose="04020705040A02060702" pitchFamily="82" charset="0"/>
              </a:rPr>
              <a:t>LA SOCIEDAD</a:t>
            </a:r>
            <a:r>
              <a:rPr lang="es-ES" sz="6600" dirty="0" smtClean="0">
                <a:latin typeface="Algerian" panose="04020705040A02060702" pitchFamily="82" charset="0"/>
                <a:sym typeface="Wingdings" panose="05000000000000000000" pitchFamily="2" charset="2"/>
              </a:rPr>
              <a:t></a:t>
            </a:r>
            <a:endParaRPr lang="es-ES" sz="6600" dirty="0">
              <a:latin typeface="Algerian" panose="04020705040A02060702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La </a:t>
            </a:r>
            <a:r>
              <a:rPr lang="es-ES" dirty="0" smtClean="0"/>
              <a:t>sociedad</a:t>
            </a:r>
            <a:r>
              <a:rPr lang="es-ES" dirty="0"/>
              <a:t> en este periodo es todavía de </a:t>
            </a:r>
            <a:r>
              <a:rPr lang="es-ES" dirty="0" smtClean="0"/>
              <a:t>carácter</a:t>
            </a:r>
            <a:r>
              <a:rPr lang="es-ES" dirty="0"/>
              <a:t> tribal, es decir, grupos de familias relacionadas por parentesco, que comparten una cultura, </a:t>
            </a:r>
            <a:r>
              <a:rPr lang="es-ES" dirty="0" smtClean="0"/>
              <a:t>un lenguaje</a:t>
            </a:r>
            <a:r>
              <a:rPr lang="es-ES" dirty="0"/>
              <a:t> y un territorio.</a:t>
            </a:r>
            <a:br>
              <a:rPr lang="es-ES" dirty="0"/>
            </a:br>
            <a:r>
              <a:rPr lang="es-ES" dirty="0"/>
              <a:t/>
            </a:r>
            <a:br>
              <a:rPr lang="es-ES" dirty="0"/>
            </a:b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37094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DF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9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476672"/>
            <a:ext cx="4464496" cy="6016327"/>
          </a:xfrm>
        </p:spPr>
      </p:pic>
    </p:spTree>
    <p:extLst>
      <p:ext uri="{BB962C8B-B14F-4D97-AF65-F5344CB8AC3E}">
        <p14:creationId xmlns:p14="http://schemas.microsoft.com/office/powerpoint/2010/main" val="3676532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DF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7200" dirty="0" smtClean="0">
                <a:latin typeface="Algerian" panose="04020705040A02060702" pitchFamily="82" charset="0"/>
              </a:rPr>
              <a:t>Introducción </a:t>
            </a:r>
            <a:r>
              <a:rPr lang="es-ES" sz="7200" dirty="0" smtClean="0">
                <a:latin typeface="Algerian" panose="04020705040A02060702" pitchFamily="82" charset="0"/>
                <a:sym typeface="Wingdings" panose="05000000000000000000" pitchFamily="2" charset="2"/>
              </a:rPr>
              <a:t></a:t>
            </a:r>
            <a:endParaRPr lang="es-ES" sz="7200" dirty="0">
              <a:latin typeface="Algerian" panose="04020705040A02060702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ES" dirty="0" smtClean="0"/>
              <a:t>Hablar de los antiguos mayas es viajar a una de las civilizaciones prehispánicas </a:t>
            </a:r>
            <a:r>
              <a:rPr lang="es-ES" dirty="0" smtClean="0"/>
              <a:t>más avanzadas </a:t>
            </a:r>
            <a:r>
              <a:rPr lang="es-ES" dirty="0" smtClean="0"/>
              <a:t>de América, con sus </a:t>
            </a:r>
            <a:r>
              <a:rPr lang="es-ES" dirty="0"/>
              <a:t>hallazgos científicos, su escritura, sus mitos, su arte y sobre todo sus bellísimas pirámides y palacios, justifican el calificativo que les dio un famoso arqueólogo: "los griegos de América". Pero después de siglos de esplendor, las guerras, la superpoblación y la falta de alimentos los llevaron a una profunda decadencia de la que nunca se recuperaron. Cuando llegaron los españoles, el brillante pasado maya era sólo un recuerdo del que muy pocos tenían memoria</a:t>
            </a:r>
            <a:r>
              <a:rPr lang="es-ES" dirty="0" smtClean="0"/>
              <a:t>. </a:t>
            </a:r>
            <a:r>
              <a:rPr lang="es-ES" b="1" dirty="0" smtClean="0"/>
              <a:t>No hubo civilización precolombina comparable a la de los mayas. 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11584418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DF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6000" dirty="0" smtClean="0">
                <a:latin typeface="Algerian" panose="04020705040A02060702" pitchFamily="82" charset="0"/>
              </a:rPr>
              <a:t>LA RELIGIÓN </a:t>
            </a:r>
            <a:r>
              <a:rPr lang="es-ES" sz="6000" dirty="0" smtClean="0">
                <a:latin typeface="Algerian" panose="04020705040A02060702" pitchFamily="82" charset="0"/>
                <a:sym typeface="Wingdings" panose="05000000000000000000" pitchFamily="2" charset="2"/>
              </a:rPr>
              <a:t></a:t>
            </a:r>
            <a:endParaRPr lang="es-ES" sz="6000" dirty="0">
              <a:latin typeface="Algerian" panose="04020705040A02060702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/>
              <a:t>Toda la vida de los mayas está inspirada en </a:t>
            </a:r>
            <a:r>
              <a:rPr lang="es-ES" dirty="0" smtClean="0"/>
              <a:t>la religión, </a:t>
            </a:r>
            <a:r>
              <a:rPr lang="es-ES" dirty="0"/>
              <a:t>de </a:t>
            </a:r>
            <a:r>
              <a:rPr lang="es-ES" dirty="0" smtClean="0"/>
              <a:t>hay hasta</a:t>
            </a:r>
            <a:r>
              <a:rPr lang="es-ES" dirty="0"/>
              <a:t> </a:t>
            </a:r>
            <a:r>
              <a:rPr lang="es-ES" dirty="0" smtClean="0"/>
              <a:t>la organización</a:t>
            </a:r>
            <a:r>
              <a:rPr lang="es-ES" dirty="0"/>
              <a:t> del estado sea teocrática.</a:t>
            </a:r>
            <a:br>
              <a:rPr lang="es-ES" dirty="0"/>
            </a:br>
            <a:r>
              <a:rPr lang="es-ES" dirty="0"/>
              <a:t>Los mayas rindieron culto a las fuerzas de la naturaleza, sus principales dioses fueron:</a:t>
            </a:r>
          </a:p>
          <a:p>
            <a:pPr marL="0" indent="0">
              <a:buNone/>
            </a:pPr>
            <a:r>
              <a:rPr lang="es-ES" dirty="0"/>
              <a:t/>
            </a:r>
            <a:br>
              <a:rPr lang="es-ES" dirty="0"/>
            </a:br>
            <a:r>
              <a:rPr lang="es-ES" dirty="0"/>
              <a:t/>
            </a:r>
            <a:br>
              <a:rPr lang="es-ES" dirty="0"/>
            </a:b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678901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DF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>
                <a:latin typeface="Algerian" panose="04020705040A02060702" pitchFamily="82" charset="0"/>
              </a:rPr>
              <a:t>Hunab</a:t>
            </a:r>
            <a:r>
              <a:rPr lang="es-ES" dirty="0">
                <a:latin typeface="Algerian" panose="04020705040A02060702" pitchFamily="82" charset="0"/>
              </a:rPr>
              <a:t> </a:t>
            </a:r>
            <a:r>
              <a:rPr lang="es-ES" dirty="0" err="1">
                <a:latin typeface="Algerian" panose="04020705040A02060702" pitchFamily="82" charset="0"/>
              </a:rPr>
              <a:t>Ku</a:t>
            </a:r>
            <a:r>
              <a:rPr lang="es-ES" dirty="0">
                <a:latin typeface="Algerian" panose="04020705040A02060702" pitchFamily="82" charset="0"/>
              </a:rPr>
              <a:t> (el </a:t>
            </a:r>
            <a:r>
              <a:rPr lang="es-ES" dirty="0" smtClean="0">
                <a:latin typeface="Algerian" panose="04020705040A02060702" pitchFamily="82" charset="0"/>
              </a:rPr>
              <a:t>creador)</a:t>
            </a:r>
            <a:r>
              <a:rPr lang="es-ES" dirty="0"/>
              <a:t/>
            </a:r>
            <a:br>
              <a:rPr lang="es-ES" dirty="0"/>
            </a:br>
            <a:endParaRPr lang="es-ES" dirty="0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1124744"/>
            <a:ext cx="3300760" cy="5163200"/>
          </a:xfrm>
        </p:spPr>
      </p:pic>
    </p:spTree>
    <p:extLst>
      <p:ext uri="{BB962C8B-B14F-4D97-AF65-F5344CB8AC3E}">
        <p14:creationId xmlns:p14="http://schemas.microsoft.com/office/powerpoint/2010/main" val="12032365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DF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>
                <a:latin typeface="Algerian" panose="04020705040A02060702" pitchFamily="82" charset="0"/>
              </a:rPr>
              <a:t>Itzamná</a:t>
            </a:r>
            <a:r>
              <a:rPr lang="es-ES" dirty="0">
                <a:latin typeface="Algerian" panose="04020705040A02060702" pitchFamily="82" charset="0"/>
              </a:rPr>
              <a:t> (hijo de </a:t>
            </a:r>
            <a:r>
              <a:rPr lang="es-ES" dirty="0" err="1">
                <a:latin typeface="Algerian" panose="04020705040A02060702" pitchFamily="82" charset="0"/>
              </a:rPr>
              <a:t>Hunab</a:t>
            </a:r>
            <a:r>
              <a:rPr lang="es-ES" dirty="0">
                <a:latin typeface="Algerian" panose="04020705040A02060702" pitchFamily="82" charset="0"/>
              </a:rPr>
              <a:t> </a:t>
            </a:r>
            <a:r>
              <a:rPr lang="es-ES" dirty="0" err="1">
                <a:latin typeface="Algerian" panose="04020705040A02060702" pitchFamily="82" charset="0"/>
              </a:rPr>
              <a:t>Ku</a:t>
            </a:r>
            <a:r>
              <a:rPr lang="es-ES" dirty="0">
                <a:latin typeface="Algerian" panose="04020705040A02060702" pitchFamily="82" charset="0"/>
              </a:rPr>
              <a:t>)</a:t>
            </a:r>
            <a:r>
              <a:rPr lang="es-ES" dirty="0"/>
              <a:t/>
            </a:r>
            <a:br>
              <a:rPr lang="es-ES" dirty="0"/>
            </a:br>
            <a:endParaRPr lang="es-ES" dirty="0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908720"/>
            <a:ext cx="3415630" cy="4869090"/>
          </a:xfrm>
        </p:spPr>
      </p:pic>
    </p:spTree>
    <p:extLst>
      <p:ext uri="{BB962C8B-B14F-4D97-AF65-F5344CB8AC3E}">
        <p14:creationId xmlns:p14="http://schemas.microsoft.com/office/powerpoint/2010/main" val="12174039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DF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3100" dirty="0" err="1">
                <a:latin typeface="Algerian" panose="04020705040A02060702" pitchFamily="82" charset="0"/>
              </a:rPr>
              <a:t>Chac</a:t>
            </a:r>
            <a:r>
              <a:rPr lang="es-ES" sz="3100" dirty="0">
                <a:latin typeface="Algerian" panose="04020705040A02060702" pitchFamily="82" charset="0"/>
              </a:rPr>
              <a:t> (dios de la lluvia, y fertilidad de la agricultura)</a:t>
            </a:r>
            <a:r>
              <a:rPr lang="es-ES" dirty="0"/>
              <a:t/>
            </a:r>
            <a:br>
              <a:rPr lang="es-ES" dirty="0"/>
            </a:br>
            <a:endParaRPr lang="es-ES" dirty="0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340768"/>
            <a:ext cx="3168352" cy="4850016"/>
          </a:xfrm>
        </p:spPr>
      </p:pic>
    </p:spTree>
    <p:extLst>
      <p:ext uri="{BB962C8B-B14F-4D97-AF65-F5344CB8AC3E}">
        <p14:creationId xmlns:p14="http://schemas.microsoft.com/office/powerpoint/2010/main" val="25591056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DF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EL SACRIFICIO HUMANO </a:t>
            </a:r>
            <a:r>
              <a:rPr lang="es-ES" dirty="0" smtClean="0">
                <a:sym typeface="Wingdings" panose="05000000000000000000" pitchFamily="2" charset="2"/>
              </a:rPr>
              <a:t>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El sacrificio humano en el mundo Prehispánico fue una </a:t>
            </a:r>
            <a:r>
              <a:rPr lang="es-ES" dirty="0" smtClean="0"/>
              <a:t>práctica </a:t>
            </a:r>
            <a:r>
              <a:rPr lang="es-ES" dirty="0" smtClean="0"/>
              <a:t>religiosa que se realizaba en el contexto de ciertos cultos de los pueblos indígenas de </a:t>
            </a:r>
            <a:r>
              <a:rPr lang="es-ES" dirty="0" smtClean="0"/>
              <a:t>América</a:t>
            </a:r>
            <a:r>
              <a:rPr lang="es-ES" dirty="0" smtClean="0"/>
              <a:t>.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463042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DF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TIPOS DE </a:t>
            </a:r>
            <a:r>
              <a:rPr lang="es-ES" dirty="0" smtClean="0"/>
              <a:t>SACRIFICIOS </a:t>
            </a:r>
            <a:r>
              <a:rPr lang="es-ES" dirty="0" smtClean="0">
                <a:sym typeface="Wingdings" panose="05000000000000000000" pitchFamily="2" charset="2"/>
              </a:rPr>
              <a:t>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Auto mortificación: doloroso atravesamiento de la lengua o del pene entre otras.</a:t>
            </a:r>
          </a:p>
          <a:p>
            <a:r>
              <a:rPr lang="es-ES" dirty="0" smtClean="0"/>
              <a:t>Mutilación y cortes en diferentes partes del cuerpo para extraer  sangre</a:t>
            </a:r>
          </a:p>
          <a:p>
            <a:r>
              <a:rPr lang="es-ES" dirty="0" smtClean="0"/>
              <a:t>Extracción del corazón sobre todo en casos de capturas de rivales territoriales</a:t>
            </a:r>
          </a:p>
          <a:p>
            <a:r>
              <a:rPr lang="es-ES" dirty="0" smtClean="0"/>
              <a:t>Decapitación y despeñamiento de  victimas por las escaleras de los templos.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155125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DF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340768"/>
            <a:ext cx="6267378" cy="4029029"/>
          </a:xfrm>
        </p:spPr>
      </p:pic>
    </p:spTree>
    <p:extLst>
      <p:ext uri="{BB962C8B-B14F-4D97-AF65-F5344CB8AC3E}">
        <p14:creationId xmlns:p14="http://schemas.microsoft.com/office/powerpoint/2010/main" val="37590571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DF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6000" dirty="0" smtClean="0">
                <a:latin typeface="Algerian" panose="04020705040A02060702" pitchFamily="82" charset="0"/>
              </a:rPr>
              <a:t>JUEGOS</a:t>
            </a:r>
            <a:r>
              <a:rPr lang="es-ES" sz="6000" dirty="0" smtClean="0">
                <a:latin typeface="Algerian" panose="04020705040A02060702" pitchFamily="82" charset="0"/>
                <a:sym typeface="Wingdings" panose="05000000000000000000" pitchFamily="2" charset="2"/>
              </a:rPr>
              <a:t> </a:t>
            </a:r>
            <a:endParaRPr lang="es-ES" sz="6000" dirty="0">
              <a:latin typeface="Algerian" panose="04020705040A02060702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b="1" i="1" u="sng" dirty="0" smtClean="0"/>
              <a:t>El juego de la pelota</a:t>
            </a:r>
          </a:p>
          <a:p>
            <a:pPr marL="0" indent="0">
              <a:buNone/>
            </a:pPr>
            <a:r>
              <a:rPr lang="es-ES" dirty="0" smtClean="0"/>
              <a:t>Durante siglos el juego de pelota fue parte fundamental de la vida, los que pertenecieron a la cultura maya. Como testigos mudos de ese pasado, hoy vemos ruinas de los enormes campos de juegos de pelota en México y en centro américa.</a:t>
            </a:r>
            <a:r>
              <a:rPr lang="es-ES" dirty="0"/>
              <a:t> Constaba de dos equipos y una pelota de culé(Caucho). El objetivo del juego era pasar la pelota atreves de unos aros de piedra que se encontraban a cada lado usando solamente las caderas. </a:t>
            </a:r>
          </a:p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343358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DF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r>
              <a:rPr lang="es-ES" b="1" i="1" u="sng" dirty="0" smtClean="0"/>
              <a:t>Mitos del juego</a:t>
            </a:r>
          </a:p>
          <a:p>
            <a:pPr marL="0" indent="0">
              <a:buNone/>
            </a:pPr>
            <a:r>
              <a:rPr lang="es-ES" dirty="0" smtClean="0"/>
              <a:t>Se cree que los miembros de el equipo perdedor eran sacrificados, esto se debe a las representaciones de hombres sin cabeza y sangrando al lado de otros jugadores vivos. Otros creen que los que ganaban eran los merecedores del sacrificio de sus vidas.</a:t>
            </a:r>
          </a:p>
        </p:txBody>
      </p:sp>
    </p:spTree>
    <p:extLst>
      <p:ext uri="{BB962C8B-B14F-4D97-AF65-F5344CB8AC3E}">
        <p14:creationId xmlns:p14="http://schemas.microsoft.com/office/powerpoint/2010/main" val="12770252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DF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692696"/>
            <a:ext cx="5904656" cy="5522889"/>
          </a:xfrm>
        </p:spPr>
      </p:pic>
    </p:spTree>
    <p:extLst>
      <p:ext uri="{BB962C8B-B14F-4D97-AF65-F5344CB8AC3E}">
        <p14:creationId xmlns:p14="http://schemas.microsoft.com/office/powerpoint/2010/main" val="3261489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423204753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DF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692696"/>
            <a:ext cx="3943499" cy="5332918"/>
          </a:xfrm>
        </p:spPr>
      </p:pic>
    </p:spTree>
    <p:extLst>
      <p:ext uri="{BB962C8B-B14F-4D97-AF65-F5344CB8AC3E}">
        <p14:creationId xmlns:p14="http://schemas.microsoft.com/office/powerpoint/2010/main" val="333074144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DF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8800" dirty="0" smtClean="0">
                <a:latin typeface="Algerian" panose="04020705040A02060702" pitchFamily="82" charset="0"/>
              </a:rPr>
              <a:t>VIDEOS </a:t>
            </a:r>
            <a:r>
              <a:rPr lang="es-ES" sz="8800" dirty="0" smtClean="0">
                <a:latin typeface="Algerian" panose="04020705040A02060702" pitchFamily="82" charset="0"/>
                <a:sym typeface="Wingdings" panose="05000000000000000000" pitchFamily="2" charset="2"/>
              </a:rPr>
              <a:t> </a:t>
            </a:r>
            <a:endParaRPr lang="es-ES" sz="8800" dirty="0">
              <a:latin typeface="Algerian" panose="04020705040A02060702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>
                <a:hlinkClick r:id="rId2"/>
              </a:rPr>
              <a:t>                               Video1</a:t>
            </a:r>
          </a:p>
          <a:p>
            <a:r>
              <a:rPr lang="es-ES" dirty="0" smtClean="0">
                <a:hlinkClick r:id="rId3"/>
              </a:rPr>
              <a:t>                                          Video2</a:t>
            </a:r>
          </a:p>
          <a:p>
            <a:r>
              <a:rPr lang="es-ES" dirty="0" smtClean="0">
                <a:hlinkClick r:id="rId4"/>
              </a:rPr>
              <a:t>                                                     Video3</a:t>
            </a:r>
          </a:p>
        </p:txBody>
      </p:sp>
    </p:spTree>
    <p:extLst>
      <p:ext uri="{BB962C8B-B14F-4D97-AF65-F5344CB8AC3E}">
        <p14:creationId xmlns:p14="http://schemas.microsoft.com/office/powerpoint/2010/main" val="2712380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DF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5400" dirty="0" smtClean="0">
                <a:latin typeface="Algerian" panose="04020705040A02060702" pitchFamily="82" charset="0"/>
              </a:rPr>
              <a:t>¿Dónde </a:t>
            </a:r>
            <a:r>
              <a:rPr lang="es-ES" sz="5400" dirty="0" smtClean="0">
                <a:latin typeface="Algerian" panose="04020705040A02060702" pitchFamily="82" charset="0"/>
              </a:rPr>
              <a:t>SE SITUABAN? </a:t>
            </a:r>
            <a:r>
              <a:rPr lang="es-ES" sz="5400" dirty="0" smtClean="0">
                <a:latin typeface="Algerian" panose="04020705040A02060702" pitchFamily="82" charset="0"/>
                <a:sym typeface="Wingdings" panose="05000000000000000000" pitchFamily="2" charset="2"/>
              </a:rPr>
              <a:t></a:t>
            </a:r>
            <a:endParaRPr lang="es-ES" sz="5400" dirty="0">
              <a:latin typeface="Algerian" panose="04020705040A02060702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b="1" i="1" u="sng" dirty="0" smtClean="0"/>
              <a:t>MÉXICO </a:t>
            </a:r>
            <a:r>
              <a:rPr lang="es-ES" b="1" i="1" u="sng" dirty="0" smtClean="0"/>
              <a:t>:</a:t>
            </a:r>
          </a:p>
          <a:p>
            <a:r>
              <a:rPr lang="es-ES" b="1" i="1" dirty="0" smtClean="0"/>
              <a:t>Zona </a:t>
            </a:r>
            <a:r>
              <a:rPr lang="es-ES" b="1" i="1" dirty="0"/>
              <a:t>Norte</a:t>
            </a:r>
            <a:r>
              <a:rPr lang="es-ES" b="1" dirty="0"/>
              <a:t>: </a:t>
            </a:r>
            <a:r>
              <a:rPr lang="es-ES" dirty="0"/>
              <a:t>Que incluye los actuales estados de Yucatán, en su totalidad y la mayor parte de Campeche y Quintana Roo</a:t>
            </a:r>
            <a:r>
              <a:rPr lang="es-ES" dirty="0" smtClean="0"/>
              <a:t>.</a:t>
            </a:r>
          </a:p>
          <a:p>
            <a:r>
              <a:rPr lang="es-ES" b="1" i="1" dirty="0"/>
              <a:t>Zona Central</a:t>
            </a:r>
            <a:r>
              <a:rPr lang="es-ES" b="1" dirty="0"/>
              <a:t>:</a:t>
            </a:r>
            <a:r>
              <a:rPr lang="es-ES" dirty="0"/>
              <a:t> Cuenta desde el río Usumacinta en el actual estado de Tabasco, hasta la parte oriental de Honduras, incluyendo también el Petén guatemalteco, Belice y parte de Chiapas. </a:t>
            </a:r>
            <a:endParaRPr lang="es-ES" dirty="0" smtClean="0"/>
          </a:p>
          <a:p>
            <a:r>
              <a:rPr lang="es-ES" b="1" i="1" dirty="0"/>
              <a:t>Zona Sur</a:t>
            </a:r>
            <a:r>
              <a:rPr lang="es-ES" b="1" dirty="0"/>
              <a:t>:</a:t>
            </a:r>
            <a:r>
              <a:rPr lang="es-ES" dirty="0"/>
              <a:t> Comprende las tierras altas y la faja costera del océano Pacífico, con parte de Chiapas, Guatemala y El Salvador.</a:t>
            </a:r>
          </a:p>
        </p:txBody>
      </p:sp>
    </p:spTree>
    <p:extLst>
      <p:ext uri="{BB962C8B-B14F-4D97-AF65-F5344CB8AC3E}">
        <p14:creationId xmlns:p14="http://schemas.microsoft.com/office/powerpoint/2010/main" val="2101105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DF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>
                <a:latin typeface="Algerian" panose="04020705040A02060702" pitchFamily="82" charset="0"/>
              </a:rPr>
              <a:t>Civilizaciones precolombinas</a:t>
            </a:r>
            <a:endParaRPr lang="es-ES" dirty="0">
              <a:latin typeface="Algerian" panose="04020705040A02060702" pitchFamily="82" charset="0"/>
            </a:endParaRPr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268760"/>
            <a:ext cx="6732240" cy="5049180"/>
          </a:xfrm>
        </p:spPr>
      </p:pic>
    </p:spTree>
    <p:extLst>
      <p:ext uri="{BB962C8B-B14F-4D97-AF65-F5344CB8AC3E}">
        <p14:creationId xmlns:p14="http://schemas.microsoft.com/office/powerpoint/2010/main" val="22719213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DF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5400" dirty="0" smtClean="0">
                <a:latin typeface="Algerian" panose="04020705040A02060702" pitchFamily="82" charset="0"/>
              </a:rPr>
              <a:t>CIVILIZACIÓN </a:t>
            </a:r>
            <a:r>
              <a:rPr lang="es-ES" sz="5400" dirty="0" smtClean="0">
                <a:latin typeface="Algerian" panose="04020705040A02060702" pitchFamily="82" charset="0"/>
              </a:rPr>
              <a:t>MAYA </a:t>
            </a:r>
            <a:endParaRPr lang="es-ES" sz="5400" dirty="0">
              <a:latin typeface="Algerian" panose="04020705040A02060702" pitchFamily="82" charset="0"/>
            </a:endParaRPr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600200"/>
            <a:ext cx="7632848" cy="4637112"/>
          </a:xfrm>
        </p:spPr>
      </p:pic>
    </p:spTree>
    <p:extLst>
      <p:ext uri="{BB962C8B-B14F-4D97-AF65-F5344CB8AC3E}">
        <p14:creationId xmlns:p14="http://schemas.microsoft.com/office/powerpoint/2010/main" val="7186315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DF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4800" dirty="0">
                <a:latin typeface="Algerian" panose="04020705040A02060702" pitchFamily="82" charset="0"/>
              </a:rPr>
              <a:t>Desarrollo científico </a:t>
            </a:r>
            <a:r>
              <a:rPr lang="es-ES" sz="4800" dirty="0" smtClean="0">
                <a:latin typeface="Algerian" panose="04020705040A02060702" pitchFamily="82" charset="0"/>
                <a:sym typeface="Wingdings" panose="05000000000000000000" pitchFamily="2" charset="2"/>
              </a:rPr>
              <a:t></a:t>
            </a:r>
            <a:endParaRPr lang="es-ES" sz="6000" dirty="0">
              <a:latin typeface="Algerian" panose="04020705040A02060702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ES" sz="3800" dirty="0"/>
              <a:t>Sus mayores avances fueron su sistema matemático que incluía un dígito </a:t>
            </a:r>
            <a:r>
              <a:rPr lang="es-ES" sz="3800" dirty="0" smtClean="0"/>
              <a:t>igual al </a:t>
            </a:r>
            <a:r>
              <a:rPr lang="es-ES" sz="3800" dirty="0"/>
              <a:t>cero estaba </a:t>
            </a:r>
            <a:r>
              <a:rPr lang="es-ES" sz="3800" dirty="0" smtClean="0"/>
              <a:t>unido  </a:t>
            </a:r>
            <a:r>
              <a:rPr lang="es-ES" sz="3800" dirty="0"/>
              <a:t>a un sistema religioso y también a observaciones. </a:t>
            </a:r>
            <a:br>
              <a:rPr lang="es-ES" sz="3800" dirty="0"/>
            </a:br>
            <a:r>
              <a:rPr lang="es-ES" sz="3800" dirty="0"/>
              <a:t/>
            </a:r>
            <a:br>
              <a:rPr lang="es-ES" sz="3800" dirty="0"/>
            </a:br>
            <a:r>
              <a:rPr lang="es-ES" sz="3800" dirty="0"/>
              <a:t>Entre los mayas, la cronología se determinaba mediante un complejo sistema calendárico. El año comenzaba cuando el </a:t>
            </a:r>
            <a:r>
              <a:rPr lang="es-ES" sz="3800" dirty="0" smtClean="0"/>
              <a:t>Sol cruzaba </a:t>
            </a:r>
            <a:r>
              <a:rPr lang="es-ES" sz="3800" dirty="0"/>
              <a:t>el cenit el 16 de julio y tenía 365 días; 364 de ellos estaban agrupados en 28 semanas de 13 días cada una, y el año nuevo comenzaba el día 365. Además, 360 días del año se repartían en 18 meses de 20 días cada uno. </a:t>
            </a:r>
            <a:r>
              <a:rPr lang="es-ES" dirty="0"/>
              <a:t/>
            </a:r>
            <a:br>
              <a:rPr lang="es-ES" dirty="0"/>
            </a:br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37655072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7739786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DF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4800" dirty="0" smtClean="0">
                <a:latin typeface="Algerian" panose="04020705040A02060702" pitchFamily="82" charset="0"/>
              </a:rPr>
              <a:t>DESARROLLO </a:t>
            </a:r>
            <a:r>
              <a:rPr lang="es-ES" sz="4800" dirty="0" smtClean="0">
                <a:latin typeface="Algerian" panose="04020705040A02060702" pitchFamily="82" charset="0"/>
              </a:rPr>
              <a:t>ARTÍSTICO </a:t>
            </a:r>
            <a:r>
              <a:rPr lang="es-ES" sz="4800" dirty="0" smtClean="0">
                <a:latin typeface="Algerian" panose="04020705040A02060702" pitchFamily="82" charset="0"/>
                <a:sym typeface="Wingdings" panose="05000000000000000000" pitchFamily="2" charset="2"/>
              </a:rPr>
              <a:t></a:t>
            </a:r>
            <a:endParaRPr lang="es-ES" sz="4800" dirty="0">
              <a:latin typeface="Algerian" panose="04020705040A02060702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Otro avance fue la escritura, estos pueblos desarrollaron un método de notación jeroglífica y registraron su mitología, historia y rituales en inscripciones grabadas y pintadas en estelas (bloques o pilares de piedra), en los dinteles y escalinatas y en otros restos monumentales. Los registros también se realizaban en códices de papel amate (corteza de árbol) y pergaminos de piel de animales.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3413309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663</Words>
  <Application>Microsoft Office PowerPoint</Application>
  <PresentationFormat>Presentación en pantalla (4:3)</PresentationFormat>
  <Paragraphs>48</Paragraphs>
  <Slides>31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2" baseType="lpstr">
      <vt:lpstr>Tema de Office</vt:lpstr>
      <vt:lpstr>LOS MAYAS </vt:lpstr>
      <vt:lpstr>Introducción </vt:lpstr>
      <vt:lpstr>Presentación de PowerPoint</vt:lpstr>
      <vt:lpstr>¿Dónde SE SITUABAN? </vt:lpstr>
      <vt:lpstr>Civilizaciones precolombinas</vt:lpstr>
      <vt:lpstr>CIVILIZACIÓN MAYA </vt:lpstr>
      <vt:lpstr>Desarrollo científico </vt:lpstr>
      <vt:lpstr>Presentación de PowerPoint</vt:lpstr>
      <vt:lpstr>DESARROLLO ARTÍSTICO </vt:lpstr>
      <vt:lpstr>Presentación de PowerPoint</vt:lpstr>
      <vt:lpstr>Presentación de PowerPoint</vt:lpstr>
      <vt:lpstr>Presentación de PowerPoint</vt:lpstr>
      <vt:lpstr>Presentación de PowerPoint</vt:lpstr>
      <vt:lpstr>PIRÁMIDES </vt:lpstr>
      <vt:lpstr>Presentación de PowerPoint</vt:lpstr>
      <vt:lpstr>LA ECONOMÍA </vt:lpstr>
      <vt:lpstr>Presentación de PowerPoint</vt:lpstr>
      <vt:lpstr>LA SOCIEDAD</vt:lpstr>
      <vt:lpstr>Presentación de PowerPoint</vt:lpstr>
      <vt:lpstr>LA RELIGIÓN </vt:lpstr>
      <vt:lpstr>Hunab Ku (el creador) </vt:lpstr>
      <vt:lpstr>Itzamná (hijo de Hunab Ku) </vt:lpstr>
      <vt:lpstr>Chac (dios de la lluvia, y fertilidad de la agricultura) </vt:lpstr>
      <vt:lpstr>EL SACRIFICIO HUMANO </vt:lpstr>
      <vt:lpstr>TIPOS DE SACRIFICIOS </vt:lpstr>
      <vt:lpstr>Presentación de PowerPoint</vt:lpstr>
      <vt:lpstr>JUEGOS </vt:lpstr>
      <vt:lpstr>Presentación de PowerPoint</vt:lpstr>
      <vt:lpstr>Presentación de PowerPoint</vt:lpstr>
      <vt:lpstr>Presentación de PowerPoint</vt:lpstr>
      <vt:lpstr>VIDEOS 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LOS MAYAS </dc:title>
  <dc:creator>Artaza Romo Ikaslea</dc:creator>
  <cp:lastModifiedBy>Artaza Romo Ikaslea</cp:lastModifiedBy>
  <cp:revision>21</cp:revision>
  <dcterms:created xsi:type="dcterms:W3CDTF">2014-03-14T12:51:49Z</dcterms:created>
  <dcterms:modified xsi:type="dcterms:W3CDTF">2014-03-28T13:26:33Z</dcterms:modified>
</cp:coreProperties>
</file>